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3"/>
  </p:sldMasterIdLst>
  <p:sldIdLst>
    <p:sldId id="272" r:id="rId4"/>
    <p:sldId id="273" r:id="rId5"/>
    <p:sldId id="275" r:id="rId6"/>
    <p:sldId id="276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C4F19-A775-4848-8A13-8B1226D50171}" v="309" dt="2024-05-31T13:31:30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0DCE-8107-43BB-828F-B5E55C127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51853-B378-40AA-B761-3D806F5C3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23054-798F-4C47-A418-460F330E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6EABE-A930-436C-A9D0-99613E0BD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8EFB5-3EAA-4998-A8A5-79E507A8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61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0FC47-6B98-4258-93DA-41441AAD7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A68D0-6FF2-4C59-BD07-CB06C7367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46988-B1E7-4F8D-A390-E9C2817E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5A1A7-0806-4E99-B15B-2D3CD11F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70B0A-46F4-4F09-A7BE-4E3D29223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3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AFF60-BB38-4B77-A535-18112D853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2E88D-7CF3-4A50-9D22-16F0DF1A7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7B5DE-DD35-43BF-BCCD-4221D150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CF58F-4DC9-4F46-8ABA-5883874F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B542-8699-4A87-B0B9-0F3C9517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9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59" y="890735"/>
            <a:ext cx="11254740" cy="8022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spc="-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08788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charset="2"/>
              <a:buNone/>
              <a:defRPr sz="2400"/>
            </a:lvl1pPr>
            <a:lvl2pPr marL="990575" indent="-380990">
              <a:buClr>
                <a:schemeClr val="accent3"/>
              </a:buClr>
              <a:buFont typeface="Wingdings" charset="2"/>
              <a:buChar char="§"/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679226"/>
            <a:ext cx="198676" cy="1986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8677" y="577244"/>
            <a:ext cx="11383721" cy="33915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07551" y="6306683"/>
            <a:ext cx="949692" cy="353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52E34E6-1EB7-C148-B322-DEF7EA7A7055}" type="slidenum">
              <a:rPr lang="en-US" sz="1867" smtClean="0"/>
              <a:pPr algn="r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147413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59" y="890735"/>
            <a:ext cx="11254740" cy="8022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spc="-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08788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charset="2"/>
              <a:buNone/>
              <a:defRPr sz="2400"/>
            </a:lvl1pPr>
            <a:lvl2pPr marL="990575" indent="-380990">
              <a:buClr>
                <a:schemeClr val="accent3"/>
              </a:buClr>
              <a:buFont typeface="Wingdings" charset="2"/>
              <a:buChar char="§"/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679226"/>
            <a:ext cx="198676" cy="1986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8677" y="577244"/>
            <a:ext cx="11383721" cy="33915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07551" y="6306683"/>
            <a:ext cx="949692" cy="353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52E34E6-1EB7-C148-B322-DEF7EA7A7055}" type="slidenum">
              <a:rPr lang="en-US" sz="1867" smtClean="0"/>
              <a:pPr algn="r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153611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59" y="890735"/>
            <a:ext cx="11254740" cy="8022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spc="-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08788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charset="2"/>
              <a:buNone/>
              <a:defRPr sz="2400"/>
            </a:lvl1pPr>
            <a:lvl2pPr marL="990575" indent="-380990">
              <a:buClr>
                <a:schemeClr val="accent3"/>
              </a:buClr>
              <a:buFont typeface="Wingdings" charset="2"/>
              <a:buChar char="§"/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679226"/>
            <a:ext cx="198676" cy="1986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8677" y="577244"/>
            <a:ext cx="11383721" cy="33915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07551" y="6306683"/>
            <a:ext cx="949692" cy="353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52E34E6-1EB7-C148-B322-DEF7EA7A7055}" type="slidenum">
              <a:rPr lang="en-US" sz="1867" smtClean="0"/>
              <a:pPr algn="r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268587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59" y="890735"/>
            <a:ext cx="11254740" cy="8022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spc="-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08788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charset="2"/>
              <a:buNone/>
              <a:defRPr sz="2400"/>
            </a:lvl1pPr>
            <a:lvl2pPr marL="990575" indent="-380990">
              <a:buClr>
                <a:schemeClr val="accent3"/>
              </a:buClr>
              <a:buFont typeface="Wingdings" charset="2"/>
              <a:buChar char="§"/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679226"/>
            <a:ext cx="198676" cy="1986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8677" y="577244"/>
            <a:ext cx="11383721" cy="33915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07551" y="6306683"/>
            <a:ext cx="949692" cy="353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52E34E6-1EB7-C148-B322-DEF7EA7A7055}" type="slidenum">
              <a:rPr lang="en-US" sz="1867" smtClean="0"/>
              <a:pPr algn="r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94068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59" y="890735"/>
            <a:ext cx="11254740" cy="8022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spc="-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08788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charset="2"/>
              <a:buNone/>
              <a:defRPr sz="2400"/>
            </a:lvl1pPr>
            <a:lvl2pPr marL="990575" indent="-380990">
              <a:buClr>
                <a:schemeClr val="accent3"/>
              </a:buClr>
              <a:buFont typeface="Wingdings" charset="2"/>
              <a:buChar char="§"/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679226"/>
            <a:ext cx="198676" cy="1986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8677" y="577244"/>
            <a:ext cx="11383721" cy="33915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07551" y="6306683"/>
            <a:ext cx="949692" cy="353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52E34E6-1EB7-C148-B322-DEF7EA7A7055}" type="slidenum">
              <a:rPr lang="en-US" sz="1867" smtClean="0"/>
              <a:pPr algn="r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3436685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59" y="890735"/>
            <a:ext cx="11254740" cy="8022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spc="-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08788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charset="2"/>
              <a:buNone/>
              <a:defRPr sz="2400"/>
            </a:lvl1pPr>
            <a:lvl2pPr marL="990575" indent="-380990">
              <a:buClr>
                <a:schemeClr val="accent3"/>
              </a:buClr>
              <a:buFont typeface="Wingdings" charset="2"/>
              <a:buChar char="§"/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679226"/>
            <a:ext cx="198676" cy="1986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8677" y="577244"/>
            <a:ext cx="11383721" cy="33915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07551" y="6306683"/>
            <a:ext cx="949692" cy="353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52E34E6-1EB7-C148-B322-DEF7EA7A7055}" type="slidenum">
              <a:rPr lang="en-US" sz="1867" smtClean="0"/>
              <a:pPr algn="r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93119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59" y="890735"/>
            <a:ext cx="11254740" cy="8022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spc="-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08788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charset="2"/>
              <a:buNone/>
              <a:defRPr sz="2400"/>
            </a:lvl1pPr>
            <a:lvl2pPr marL="990575" indent="-380990">
              <a:buClr>
                <a:schemeClr val="accent3"/>
              </a:buClr>
              <a:buFont typeface="Wingdings" charset="2"/>
              <a:buChar char="§"/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679226"/>
            <a:ext cx="198676" cy="1986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8677" y="577244"/>
            <a:ext cx="11383721" cy="33915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07551" y="6306683"/>
            <a:ext cx="949692" cy="353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52E34E6-1EB7-C148-B322-DEF7EA7A7055}" type="slidenum">
              <a:rPr lang="en-US" sz="1867" smtClean="0"/>
              <a:pPr algn="r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41048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7659" y="890735"/>
            <a:ext cx="11254740" cy="8022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spc="-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08788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3"/>
              </a:buClr>
              <a:buFont typeface="Wingdings" charset="2"/>
              <a:buNone/>
              <a:defRPr sz="2400"/>
            </a:lvl1pPr>
            <a:lvl2pPr marL="990575" indent="-380990">
              <a:buClr>
                <a:schemeClr val="accent3"/>
              </a:buClr>
              <a:buFont typeface="Wingdings" charset="2"/>
              <a:buChar char="§"/>
              <a:defRPr sz="2400"/>
            </a:lvl2pPr>
            <a:lvl3pPr>
              <a:buClr>
                <a:schemeClr val="accent3"/>
              </a:buClr>
              <a:defRPr sz="2400"/>
            </a:lvl3pPr>
            <a:lvl4pPr>
              <a:buClr>
                <a:schemeClr val="accent3"/>
              </a:buClr>
              <a:defRPr sz="2400"/>
            </a:lvl4pPr>
            <a:lvl5pPr>
              <a:buClr>
                <a:schemeClr val="accent3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" y="679226"/>
            <a:ext cx="198676" cy="1986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8677" y="577244"/>
            <a:ext cx="11383721" cy="33915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07551" y="6306683"/>
            <a:ext cx="949692" cy="353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52E34E6-1EB7-C148-B322-DEF7EA7A7055}" type="slidenum">
              <a:rPr lang="en-US" sz="1867" smtClean="0"/>
              <a:pPr algn="r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54399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188E0-B140-429C-B321-45AAB968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CEE3-D255-48F9-8374-7FA768E15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E0184-8BAB-4FDA-B132-184AA08A6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AD613-5E34-4991-A090-CC0D23FB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87EA7-9208-4478-A15A-4AA2DC55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58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kgd2_TopHeadline_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10" y="1"/>
            <a:ext cx="12191996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470212"/>
            <a:ext cx="11582400" cy="1299883"/>
          </a:xfrm>
        </p:spPr>
        <p:txBody>
          <a:bodyPr wrap="square" anchor="b">
            <a:noAutofit/>
          </a:bodyPr>
          <a:lstStyle>
            <a:lvl1pPr algn="ctr">
              <a:lnSpc>
                <a:spcPts val="4533"/>
              </a:lnSpc>
              <a:defRPr sz="5333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98012" y="3797225"/>
            <a:ext cx="3657600" cy="443135"/>
          </a:xfrm>
        </p:spPr>
        <p:txBody>
          <a:bodyPr wrap="square">
            <a:spAutoFit/>
          </a:bodyPr>
          <a:lstStyle>
            <a:lvl1pPr marL="0" indent="0" algn="l">
              <a:buNone/>
              <a:defRPr sz="2533" cap="all" baseline="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114703" y="3797225"/>
            <a:ext cx="3827183" cy="390144"/>
          </a:xfrm>
        </p:spPr>
        <p:txBody>
          <a:bodyPr>
            <a:noAutofit/>
          </a:bodyPr>
          <a:lstStyle>
            <a:lvl1pPr algn="r">
              <a:buNone/>
              <a:defRPr sz="2533" cap="all" baseline="0"/>
            </a:lvl1pPr>
            <a:lvl2pPr>
              <a:buNone/>
              <a:defRPr sz="2533" cap="all" baseline="0"/>
            </a:lvl2pPr>
            <a:lvl3pPr>
              <a:buNone/>
              <a:defRPr sz="2533" cap="all" baseline="0"/>
            </a:lvl3pPr>
            <a:lvl4pPr>
              <a:buNone/>
              <a:defRPr sz="2533" cap="all" baseline="0"/>
            </a:lvl4pPr>
            <a:lvl5pPr>
              <a:buNone/>
              <a:defRPr sz="2533" cap="all" baseline="0"/>
            </a:lvl5pPr>
          </a:lstStyle>
          <a:p>
            <a:pPr lvl="0"/>
            <a:r>
              <a:rPr lang="en-US" dirty="0"/>
              <a:t>DATE translation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779060"/>
            <a:ext cx="11582400" cy="932329"/>
          </a:xfrm>
        </p:spPr>
        <p:txBody>
          <a:bodyPr>
            <a:normAutofit/>
          </a:bodyPr>
          <a:lstStyle>
            <a:lvl1pPr algn="ctr">
              <a:buNone/>
              <a:defRPr sz="3200" baseline="0"/>
            </a:lvl1pPr>
          </a:lstStyle>
          <a:p>
            <a:pPr lvl="0"/>
            <a:r>
              <a:rPr lang="en-US" dirty="0"/>
              <a:t>SUBTITLE/OTHER TEXT</a:t>
            </a:r>
          </a:p>
        </p:txBody>
      </p:sp>
    </p:spTree>
    <p:extLst>
      <p:ext uri="{BB962C8B-B14F-4D97-AF65-F5344CB8AC3E}">
        <p14:creationId xmlns:p14="http://schemas.microsoft.com/office/powerpoint/2010/main" val="218021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27659" y="890735"/>
            <a:ext cx="11254740" cy="80221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spc="-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" y="679226"/>
            <a:ext cx="198676" cy="1986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8677" y="577244"/>
            <a:ext cx="11383721" cy="339157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accent3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218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1376"/>
            <a:ext cx="11582400" cy="64617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7152"/>
            <a:ext cx="11582400" cy="44285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67005"/>
            <a:ext cx="11582400" cy="406400"/>
          </a:xfrm>
        </p:spPr>
        <p:txBody>
          <a:bodyPr>
            <a:normAutofit/>
          </a:bodyPr>
          <a:lstStyle>
            <a:lvl1pPr>
              <a:buNone/>
              <a:defRPr sz="240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Subtitle/other text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539327" y="0"/>
            <a:ext cx="578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75C603-AFCE-4033-A359-77C643F549D1}" type="slidenum">
              <a:rPr lang="en-US" sz="1333" smtClean="0"/>
              <a:pPr/>
              <a:t>‹#›</a:t>
            </a:fld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098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B1EA-ADBB-4C79-9EF4-2BE17D50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80FC7-A4B9-493E-8405-A6773801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20D0-3A9C-4946-9231-037C38AF0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98426-6C5E-4165-B643-D908E145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E8581-6032-4995-AC25-34FB9338B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3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2BDF2-9471-4850-93ED-7229BFD2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F2F9-E48D-4AEF-8706-4A2844A16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42B3C-AA64-4E74-96DB-1E6349C83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3AAD8-AFE3-4E0F-AAE8-3DA5FF3A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1A387-C8A0-4350-BFD8-33DF39B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2E9ED-9BEE-4C7F-8ADC-658F512C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7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CBB4-49A8-432D-B2BE-99C8AC67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30550-F8B9-466F-B090-48FF3E76A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35BCF-67B2-432F-9DD6-0D70A27FA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C544F-0B38-4B97-A62E-D0C600EE2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8F63E-C45E-4CD4-9114-379A6519D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D79ABD-E0E1-42D4-945C-01C84F96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6209AF-D7AF-40CB-B4FC-986CEC26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5D2B71-FD80-48F7-BF9F-D33FD403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7345-0233-4524-941B-79CC7B51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CA0E2-DF51-4112-99FB-EFDE9F5A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5C4F8-7B94-40DD-9D0C-85A9BEFDF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A2DD3-2334-4FF9-BE2C-8572A750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3EC0C-DD6E-4587-A753-532E2815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20CA3-BB06-47B8-90C8-A5FD067F7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DC9EA-8F5E-4F6A-99F0-5A137A14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2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452EB-99FC-43F8-A07A-4402954F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7E4E7-32C1-4ABB-9FF3-DE4F19D3B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96230-DF7B-4619-A115-1B743752A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42C7D-F03A-4751-ACBB-25969BBB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9787F-EC72-456D-BA07-7AA4DAFE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D43556-0678-404A-A954-9708E128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7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3C46-FCB9-4AB3-801C-EB305107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27277-644D-457F-9DEB-FB3565708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7601D8-83B7-4E9A-ABFB-66445E742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4B92E-0254-4BF3-A023-FB718540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4F466-60CE-489E-8C1B-F6B210DA9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04683-54FA-45D4-BFE0-E7942576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5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3F91CA-3746-4592-8544-ABE123E6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DC7BB-E961-4753-B1B7-DA4367577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1BDC8-F454-4E46-BA97-BC0EA4DE8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5A5B-91E1-463C-93E2-A7240E9A0B10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9AB0C-58BA-4259-BE08-D817108A9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18A2-65A5-4B6D-801C-B436E25BB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68BE5-DDBA-4C43-93FF-E870536D9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2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EB03D-068F-4C45-963B-6C521873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Load Control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CDFC0-D84C-4F6A-8466-D65F66C6FD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rgbClr val="E7E6E6"/>
                </a:solidFill>
              </a:rPr>
              <a:t>E</a:t>
            </a:r>
            <a:r>
              <a:rPr lang="en-US" sz="20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ast team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080368E-9B85-465A-9A67-960768B9E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59" y="338214"/>
            <a:ext cx="1758373" cy="1110417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9CA1031-B0C1-4B07-AC23-93DF224F0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887149"/>
              </p:ext>
            </p:extLst>
          </p:nvPr>
        </p:nvGraphicFramePr>
        <p:xfrm>
          <a:off x="145774" y="2399251"/>
          <a:ext cx="11913704" cy="342584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71285">
                  <a:extLst>
                    <a:ext uri="{9D8B030D-6E8A-4147-A177-3AD203B41FA5}">
                      <a16:colId xmlns:a16="http://schemas.microsoft.com/office/drawing/2014/main" val="1440820907"/>
                    </a:ext>
                  </a:extLst>
                </a:gridCol>
                <a:gridCol w="1388594">
                  <a:extLst>
                    <a:ext uri="{9D8B030D-6E8A-4147-A177-3AD203B41FA5}">
                      <a16:colId xmlns:a16="http://schemas.microsoft.com/office/drawing/2014/main" val="1501163526"/>
                    </a:ext>
                  </a:extLst>
                </a:gridCol>
                <a:gridCol w="8853825">
                  <a:extLst>
                    <a:ext uri="{9D8B030D-6E8A-4147-A177-3AD203B41FA5}">
                      <a16:colId xmlns:a16="http://schemas.microsoft.com/office/drawing/2014/main" val="4273064602"/>
                    </a:ext>
                  </a:extLst>
                </a:gridCol>
              </a:tblGrid>
              <a:tr h="2454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East Team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34" marR="18234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73520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Manager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Sheneen Beckett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2</a:t>
                      </a:r>
                      <a:r>
                        <a:rPr lang="en-US" sz="1100" u="none" strike="noStrike" baseline="30000">
                          <a:effectLst/>
                          <a:latin typeface="+mn-lt"/>
                        </a:rPr>
                        <a:t>nd</a:t>
                      </a:r>
                      <a:r>
                        <a:rPr lang="en-US" sz="1100" u="none" strike="noStrike">
                          <a:effectLst/>
                          <a:latin typeface="+mn-lt"/>
                        </a:rPr>
                        <a:t> escalation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extLst>
                  <a:ext uri="{0D108BD9-81ED-4DB2-BD59-A6C34878D82A}">
                    <a16:rowId xmlns:a16="http://schemas.microsoft.com/office/drawing/2014/main" val="3622395798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Supervisor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Susan Kidd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</a:t>
                      </a:r>
                      <a:r>
                        <a:rPr lang="en-US" sz="1100" u="none" strike="noStrike" baseline="30000">
                          <a:effectLst/>
                          <a:latin typeface="+mn-lt"/>
                        </a:rPr>
                        <a:t>st</a:t>
                      </a:r>
                      <a:r>
                        <a:rPr lang="en-US" sz="1100" u="none" strike="noStrike">
                          <a:effectLst/>
                          <a:latin typeface="+mn-lt"/>
                        </a:rPr>
                        <a:t> escalation contact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extLst>
                  <a:ext uri="{0D108BD9-81ED-4DB2-BD59-A6C34878D82A}">
                    <a16:rowId xmlns:a16="http://schemas.microsoft.com/office/drawing/2014/main" val="3892892085"/>
                  </a:ext>
                </a:extLst>
              </a:tr>
              <a:tr h="27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5am-2pm 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 panose="020F0502020204030204" pitchFamily="34" charset="0"/>
                        </a:rPr>
                        <a:t>Brent Obershaw</a:t>
                      </a:r>
                    </a:p>
                  </a:txBody>
                  <a:tcPr marL="17780" marR="17780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Misc. CS locations in NC, AL, FL, TN to all destinations. Clinton and Wilson origins and Tar Heel plant/DC to IA, KS, MO, NE, IL, IN, MN, KY, SD, WI and MI</a:t>
                      </a:r>
                    </a:p>
                  </a:txBody>
                  <a:tcPr marL="17780" marR="17780" marT="9525" marB="0" anchor="b"/>
                </a:tc>
                <a:extLst>
                  <a:ext uri="{0D108BD9-81ED-4DB2-BD59-A6C34878D82A}">
                    <a16:rowId xmlns:a16="http://schemas.microsoft.com/office/drawing/2014/main" val="2409599200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5am-2pm 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Alana Jefferson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780" marR="17780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CPU’s, CCS Tar Heel to all destinations, Sanford to all Walmart rib locations, Inbounds, Misc. CS locations in GA, SC and NC. Tar Heel plant/DC to western states</a:t>
                      </a:r>
                    </a:p>
                  </a:txBody>
                  <a:tcPr marL="17780" marR="17780" marT="9525" marB="0" anchor="b"/>
                </a:tc>
                <a:extLst>
                  <a:ext uri="{0D108BD9-81ED-4DB2-BD59-A6C34878D82A}">
                    <a16:rowId xmlns:a16="http://schemas.microsoft.com/office/drawing/2014/main" val="3107029725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5am-2pm TP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Tyree Henderson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Inbounds &amp; VA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origin loading planning, tendering and appointment scheduling </a:t>
                      </a: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(Daily Morning Late Truck Report)</a:t>
                      </a:r>
                      <a:endParaRPr lang="en-US" sz="1100" b="0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3558540191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8am-5pm 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Michael Holland</a:t>
                      </a:r>
                    </a:p>
                  </a:txBody>
                  <a:tcPr marL="17780" marR="17780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Tar Heel plant/DC to FL</a:t>
                      </a:r>
                    </a:p>
                  </a:txBody>
                  <a:tcPr marL="17780" marR="17780" marT="9525" marB="0" anchor="b"/>
                </a:tc>
                <a:extLst>
                  <a:ext uri="{0D108BD9-81ED-4DB2-BD59-A6C34878D82A}">
                    <a16:rowId xmlns:a16="http://schemas.microsoft.com/office/drawing/2014/main" val="458690093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8am-5pm 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Renee Thompson</a:t>
                      </a:r>
                    </a:p>
                  </a:txBody>
                  <a:tcPr marL="17780" marR="17780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Tar Heel plant/DC to GA, NC and SC</a:t>
                      </a:r>
                    </a:p>
                  </a:txBody>
                  <a:tcPr marL="17780" marR="17780" marT="9525" marB="0" anchor="b"/>
                </a:tc>
                <a:extLst>
                  <a:ext uri="{0D108BD9-81ED-4DB2-BD59-A6C34878D82A}">
                    <a16:rowId xmlns:a16="http://schemas.microsoft.com/office/drawing/2014/main" val="2263926732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8am-5pm 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Talibah Murnane</a:t>
                      </a:r>
                    </a:p>
                  </a:txBody>
                  <a:tcPr marL="17780" marR="17780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Tar Heel plant/DC to  </a:t>
                      </a:r>
                      <a:r>
                        <a:rPr lang="es-E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AL, AR, LA, MS, OK, TN, TX</a:t>
                      </a:r>
                      <a:endParaRPr lang="en-US" sz="1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17780" marR="17780" marT="9525" marB="0" anchor="b"/>
                </a:tc>
                <a:extLst>
                  <a:ext uri="{0D108BD9-81ED-4DB2-BD59-A6C34878D82A}">
                    <a16:rowId xmlns:a16="http://schemas.microsoft.com/office/drawing/2014/main" val="834305192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8am-5pm TP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Travis Williams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origin load planning, tendering and appointment scheduling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455804321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8am-5pm TP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Latarsha Scott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PA, OH, NJ, NY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origin loading planning, 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Domestic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CPU’s, 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tendering and appointment scheduling (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origin loading planning, tendering and appointment scheduling)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4285693312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11am-8pm TP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Daniel Diaz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origin load planning, tendering and appointment scheduling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4123667625"/>
                  </a:ext>
                </a:extLst>
              </a:tr>
              <a:tr h="2454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11am-8pm 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966" marR="17966" marT="938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Tom Bean</a:t>
                      </a:r>
                    </a:p>
                  </a:txBody>
                  <a:tcPr marL="17780" marR="17780" marT="9525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Tar Heel plant/DC to NJ, MA, MD, VA, NY, ME, OH and PA</a:t>
                      </a:r>
                    </a:p>
                  </a:txBody>
                  <a:tcPr marL="17780" marR="17780" marT="9525" marB="0" anchor="b"/>
                </a:tc>
                <a:extLst>
                  <a:ext uri="{0D108BD9-81ED-4DB2-BD59-A6C34878D82A}">
                    <a16:rowId xmlns:a16="http://schemas.microsoft.com/office/drawing/2014/main" val="2709296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80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4AD17-FD59-44FE-87F8-D0DC92F3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Load Control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3315-37E6-48D4-AA9D-EB87B5C1F6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Midwest team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EC5ABFF-8989-41DF-A640-6C04CB998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59" y="343486"/>
            <a:ext cx="1758373" cy="11104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0E77A8-E71D-476F-9E6C-9AFE15924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017848"/>
              </p:ext>
            </p:extLst>
          </p:nvPr>
        </p:nvGraphicFramePr>
        <p:xfrm>
          <a:off x="1258349" y="2432807"/>
          <a:ext cx="9336946" cy="3766660"/>
        </p:xfrm>
        <a:graphic>
          <a:graphicData uri="http://schemas.openxmlformats.org/drawingml/2006/table">
            <a:tbl>
              <a:tblPr firstRow="1" bandRow="1"/>
              <a:tblGrid>
                <a:gridCol w="2532862">
                  <a:extLst>
                    <a:ext uri="{9D8B030D-6E8A-4147-A177-3AD203B41FA5}">
                      <a16:colId xmlns:a16="http://schemas.microsoft.com/office/drawing/2014/main" val="1812159993"/>
                    </a:ext>
                  </a:extLst>
                </a:gridCol>
                <a:gridCol w="2522232">
                  <a:extLst>
                    <a:ext uri="{9D8B030D-6E8A-4147-A177-3AD203B41FA5}">
                      <a16:colId xmlns:a16="http://schemas.microsoft.com/office/drawing/2014/main" val="1875693603"/>
                    </a:ext>
                  </a:extLst>
                </a:gridCol>
                <a:gridCol w="4281852">
                  <a:extLst>
                    <a:ext uri="{9D8B030D-6E8A-4147-A177-3AD203B41FA5}">
                      <a16:colId xmlns:a16="http://schemas.microsoft.com/office/drawing/2014/main" val="2094362799"/>
                    </a:ext>
                  </a:extLst>
                </a:gridCol>
              </a:tblGrid>
              <a:tr h="3135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Midwest Team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3" marR="9443" marT="94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53461"/>
                  </a:ext>
                </a:extLst>
              </a:tr>
              <a:tr h="313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Manager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 Moore</a:t>
                      </a:r>
                    </a:p>
                  </a:txBody>
                  <a:tcPr marL="9060" marR="9060" marT="9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escalation contact</a:t>
                      </a:r>
                    </a:p>
                  </a:txBody>
                  <a:tcPr marL="17494" marR="17494" marT="91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2406243"/>
                  </a:ext>
                </a:extLst>
              </a:tr>
              <a:tr h="3136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Ryan True</a:t>
                      </a:r>
                    </a:p>
                  </a:txBody>
                  <a:tcPr marL="9060" marR="9060" marT="90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escalation contact</a:t>
                      </a:r>
                    </a:p>
                  </a:txBody>
                  <a:tcPr marL="17494" marR="17494" marT="91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426625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5am-2pm TP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Samantha Mitchell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KY Origins/MN Origins/OH Origins/CPU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082864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5am-2pm TP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Shanta Spencer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Origins/Inbound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30213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8am-5pm TP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Stephanie Cornell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IL Origins/Inbound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569805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8am-5pm TP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Addrenna Braxton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 (Ship to IL/MO/NE/IA/SD/ND/MN/WI)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951436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8am-5pm TP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Alvaro Torres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 origins / WI Origins/Bulk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909001"/>
                  </a:ext>
                </a:extLst>
              </a:tr>
              <a:tr h="3611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8am-5pm TP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Shaunda Salley</a:t>
                      </a:r>
                      <a:endParaRPr lang="en-US" sz="11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IA Origins: Denison </a:t>
                      </a: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&amp; Westward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372227"/>
                  </a:ext>
                </a:extLst>
              </a:tr>
              <a:tr h="2699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8am-5pm TP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Joshua Wynn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 (Ship to OH/IN/KY/MI) Origins 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050717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8am-5pm TP</a:t>
                      </a: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+mn-ea"/>
                        </a:rPr>
                        <a:t>Eric McMillion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IA Origins: Des Moines and Eastward/CPU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42176"/>
                  </a:ext>
                </a:extLst>
              </a:tr>
              <a:tr h="313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11am-8pm TP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60" marR="9060" marT="90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Lamont Harge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KY Origins/MN Origins/OH Origins/CPU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83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05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4AD17-FD59-44FE-87F8-D0DC92F3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Load Control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3315-37E6-48D4-AA9D-EB87B5C1F6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West team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EC5ABFF-8989-41DF-A640-6C04CB998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59" y="343486"/>
            <a:ext cx="1758373" cy="111041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614916-9BAE-4F92-A868-037EC3B78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234935"/>
              </p:ext>
            </p:extLst>
          </p:nvPr>
        </p:nvGraphicFramePr>
        <p:xfrm>
          <a:off x="1149292" y="2344040"/>
          <a:ext cx="10603684" cy="4022880"/>
        </p:xfrm>
        <a:graphic>
          <a:graphicData uri="http://schemas.openxmlformats.org/drawingml/2006/table">
            <a:tbl>
              <a:tblPr/>
              <a:tblGrid>
                <a:gridCol w="3200605">
                  <a:extLst>
                    <a:ext uri="{9D8B030D-6E8A-4147-A177-3AD203B41FA5}">
                      <a16:colId xmlns:a16="http://schemas.microsoft.com/office/drawing/2014/main" val="3675077389"/>
                    </a:ext>
                  </a:extLst>
                </a:gridCol>
                <a:gridCol w="2561828">
                  <a:extLst>
                    <a:ext uri="{9D8B030D-6E8A-4147-A177-3AD203B41FA5}">
                      <a16:colId xmlns:a16="http://schemas.microsoft.com/office/drawing/2014/main" val="2407413243"/>
                    </a:ext>
                  </a:extLst>
                </a:gridCol>
                <a:gridCol w="4841251">
                  <a:extLst>
                    <a:ext uri="{9D8B030D-6E8A-4147-A177-3AD203B41FA5}">
                      <a16:colId xmlns:a16="http://schemas.microsoft.com/office/drawing/2014/main" val="1392995486"/>
                    </a:ext>
                  </a:extLst>
                </a:gridCol>
              </a:tblGrid>
              <a:tr h="33524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Team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243132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Sharanita Powell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nd 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escalation contact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289201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Brittany Rivera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escalation contact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452449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5am-2pm TP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Dustin Holland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 origins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20892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8am-5pm TP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Ciara Roberts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KS Origins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36017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8am-5pm TP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Shandricka Moss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CPU’s, Inbounds, Bulk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15286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8am-5pm TP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Lynch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KS origins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560188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8am-5pm TP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Olek Zhuk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SD/UT origins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883495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8am-5pm TP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Paula Moor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 origins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931846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8am-5pm TP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Amber Thompson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KS origins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91879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8am-5pm TP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Lynda Wilcox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Canada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207760"/>
                  </a:ext>
                </a:extLst>
              </a:tr>
              <a:tr h="335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11am-8pm TP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Tarrah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Turner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 origins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02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45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B994BD-771D-7CA5-8902-36C27684E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39" y="491515"/>
            <a:ext cx="10717121" cy="63254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5D2983-5D45-4683-9309-31EAA08D4114}"/>
              </a:ext>
            </a:extLst>
          </p:cNvPr>
          <p:cNvSpPr/>
          <p:nvPr/>
        </p:nvSpPr>
        <p:spPr>
          <a:xfrm>
            <a:off x="10406306" y="3429000"/>
            <a:ext cx="1711353" cy="98151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East-Sheneen Beckett and Susan Kidd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00A7A-3DAC-45C5-B276-1B6D6DFF145E}"/>
              </a:ext>
            </a:extLst>
          </p:cNvPr>
          <p:cNvSpPr/>
          <p:nvPr/>
        </p:nvSpPr>
        <p:spPr>
          <a:xfrm>
            <a:off x="3976382" y="183282"/>
            <a:ext cx="4546833" cy="732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Late Order Approval/Escalation Contacts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793A50-F0F6-4F7B-A5BD-CDB6AC668298}"/>
              </a:ext>
            </a:extLst>
          </p:cNvPr>
          <p:cNvSpPr/>
          <p:nvPr/>
        </p:nvSpPr>
        <p:spPr>
          <a:xfrm>
            <a:off x="2692867" y="2586467"/>
            <a:ext cx="2239861" cy="4964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West-Shari Powell and Brittney Rivera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0DDF22-F99E-4464-9263-39F206B8A79B}"/>
              </a:ext>
            </a:extLst>
          </p:cNvPr>
          <p:cNvSpPr/>
          <p:nvPr/>
        </p:nvSpPr>
        <p:spPr>
          <a:xfrm>
            <a:off x="6727971" y="1223842"/>
            <a:ext cx="2357307" cy="6375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Midwest-Ben Moore and Ryan True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0A4A17-7B3A-4CDE-8231-508D942E2007}"/>
              </a:ext>
            </a:extLst>
          </p:cNvPr>
          <p:cNvSpPr/>
          <p:nvPr/>
        </p:nvSpPr>
        <p:spPr>
          <a:xfrm>
            <a:off x="9613784" y="6093238"/>
            <a:ext cx="2503875" cy="723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Note all teams are setup based on origin location</a:t>
            </a:r>
          </a:p>
        </p:txBody>
      </p:sp>
    </p:spTree>
    <p:extLst>
      <p:ext uri="{BB962C8B-B14F-4D97-AF65-F5344CB8AC3E}">
        <p14:creationId xmlns:p14="http://schemas.microsoft.com/office/powerpoint/2010/main" val="418023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4AD17-FD59-44FE-87F8-D0DC92F3F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Logistical Services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EC5ABFF-8989-41DF-A640-6C04CB998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559" y="343486"/>
            <a:ext cx="1758373" cy="111041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6F1042-FC53-7D14-3F3A-E547C65EA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316622"/>
              </p:ext>
            </p:extLst>
          </p:nvPr>
        </p:nvGraphicFramePr>
        <p:xfrm>
          <a:off x="1199626" y="2433925"/>
          <a:ext cx="9564847" cy="3857815"/>
        </p:xfrm>
        <a:graphic>
          <a:graphicData uri="http://schemas.openxmlformats.org/drawingml/2006/table">
            <a:tbl>
              <a:tblPr/>
              <a:tblGrid>
                <a:gridCol w="2887338">
                  <a:extLst>
                    <a:ext uri="{9D8B030D-6E8A-4147-A177-3AD203B41FA5}">
                      <a16:colId xmlns:a16="http://schemas.microsoft.com/office/drawing/2014/main" val="3869831054"/>
                    </a:ext>
                  </a:extLst>
                </a:gridCol>
                <a:gridCol w="2915381">
                  <a:extLst>
                    <a:ext uri="{9D8B030D-6E8A-4147-A177-3AD203B41FA5}">
                      <a16:colId xmlns:a16="http://schemas.microsoft.com/office/drawing/2014/main" val="2152872010"/>
                    </a:ext>
                  </a:extLst>
                </a:gridCol>
                <a:gridCol w="3762128">
                  <a:extLst>
                    <a:ext uri="{9D8B030D-6E8A-4147-A177-3AD203B41FA5}">
                      <a16:colId xmlns:a16="http://schemas.microsoft.com/office/drawing/2014/main" val="1639212794"/>
                    </a:ext>
                  </a:extLst>
                </a:gridCol>
              </a:tblGrid>
              <a:tr h="240369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497B0"/>
                          </a:highlight>
                          <a:latin typeface="Calibri" panose="020F0502020204030204" pitchFamily="34" charset="0"/>
                        </a:rPr>
                        <a:t>Logistical Services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826152"/>
                  </a:ext>
                </a:extLst>
              </a:tr>
              <a:tr h="2764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 Torres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nd 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escalation contact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647483"/>
                  </a:ext>
                </a:extLst>
              </a:tr>
              <a:tr h="2764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 Strait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escalation contact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613229"/>
                  </a:ext>
                </a:extLst>
              </a:tr>
              <a:tr h="372573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497B0"/>
                          </a:highlight>
                          <a:latin typeface="Calibri" panose="020F0502020204030204" pitchFamily="34" charset="0"/>
                        </a:rPr>
                        <a:t>Log Serv 1st shift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123800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Amory Palmateer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(HEB)/ Canada Tracking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Lakita Perry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(AWG)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Charlene Murphy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(Publix)/ Canada Tracking backup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509138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Melissa Day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(Save A Lot)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Emely Crispin Diaz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(Supervalu)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 Sledge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(Kroger)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995979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Sonya Diggs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(Safeway)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Micheal Getman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(Associated Foods &amp; Winco)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Annette Melton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(Cheney)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607916"/>
                  </a:ext>
                </a:extLst>
              </a:tr>
              <a:tr h="246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Cinda Brown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(Costco)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Angela Artis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(Chilled Exports)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Kim Crocker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(C&amp;S)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659707"/>
                  </a:ext>
                </a:extLst>
              </a:tr>
              <a:tr h="2463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Alijah Aikens 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(Sam’s/ Walmart)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320691"/>
                  </a:ext>
                </a:extLst>
              </a:tr>
              <a:tr h="240369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497B0"/>
                          </a:highlight>
                          <a:latin typeface="Calibri" panose="020F0502020204030204" pitchFamily="34" charset="0"/>
                        </a:rPr>
                        <a:t>Log Serv 2nd shift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852371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Wyley Yarber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Nijea Walker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Sheron Jones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028708"/>
                  </a:ext>
                </a:extLst>
              </a:tr>
              <a:tr h="240369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8497B0"/>
                          </a:highlight>
                          <a:latin typeface="Calibri" panose="020F0502020204030204" pitchFamily="34" charset="0"/>
                        </a:rPr>
                        <a:t>Weekend Warriors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402385"/>
                  </a:ext>
                </a:extLst>
              </a:tr>
              <a:tr h="2764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Weekend Supervisor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Dana Chandonnet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escalation contact for weekend issues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920748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Wanda Clarke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Jovanni Diaz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Walter Whitaker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003952"/>
                  </a:ext>
                </a:extLst>
              </a:tr>
              <a:tr h="24036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Debbie Brady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89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2287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2.4.3.69599</Revision>
</Application>
</file>

<file path=customXml/item2.xml><?xml version="1.0" encoding="utf-8"?>
<Application xmlns="http://www.sap.com/cof/ao/powerpoint/application">
  <com.sap.ip.bi.pioneer>
    <Version>4</Version>
    <AAO_Revision>2.4.3.69599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Props1.xml><?xml version="1.0" encoding="utf-8"?>
<ds:datastoreItem xmlns:ds="http://schemas.openxmlformats.org/officeDocument/2006/customXml" ds:itemID="{AFFFFF61-AF40-4FB6-93E0-9AA4EBBBD9A1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B221C314-A546-4C9F-89CF-197ADCF1EDB7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645</Words>
  <Application>Microsoft Office PowerPoint</Application>
  <PresentationFormat>Widescreen</PresentationFormat>
  <Paragraphs>152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1_Office Theme</vt:lpstr>
      <vt:lpstr>Load Control</vt:lpstr>
      <vt:lpstr>Load Control </vt:lpstr>
      <vt:lpstr>Load Control </vt:lpstr>
      <vt:lpstr>PowerPoint Presentation</vt:lpstr>
      <vt:lpstr>Logistical Services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Load Control</dc:title>
  <dc:creator>Welch, Britt M.</dc:creator>
  <cp:lastModifiedBy>Torres, Annabelle</cp:lastModifiedBy>
  <cp:revision>59</cp:revision>
  <dcterms:created xsi:type="dcterms:W3CDTF">2019-10-02T16:24:27Z</dcterms:created>
  <dcterms:modified xsi:type="dcterms:W3CDTF">2024-06-06T15:42:15Z</dcterms:modified>
</cp:coreProperties>
</file>